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21" autoAdjust="0"/>
  </p:normalViewPr>
  <p:slideViewPr>
    <p:cSldViewPr>
      <p:cViewPr varScale="1">
        <p:scale>
          <a:sx n="110" d="100"/>
          <a:sy n="110" d="100"/>
        </p:scale>
        <p:origin x="22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FFEC-3565-4AF6-84CC-2EFA1EEA141F}" type="datetimeFigureOut">
              <a:rPr lang="en-GB" smtClean="0"/>
              <a:t>21/12/2022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FA25-1E9A-43F3-A756-A41A5DFB8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924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FFEC-3565-4AF6-84CC-2EFA1EEA141F}" type="datetimeFigureOut">
              <a:rPr lang="en-GB" smtClean="0"/>
              <a:t>21/12/2022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FA25-1E9A-43F3-A756-A41A5DFB8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93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FFEC-3565-4AF6-84CC-2EFA1EEA141F}" type="datetimeFigureOut">
              <a:rPr lang="en-GB" smtClean="0"/>
              <a:t>21/12/2022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FA25-1E9A-43F3-A756-A41A5DFB8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27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FFEC-3565-4AF6-84CC-2EFA1EEA141F}" type="datetimeFigureOut">
              <a:rPr lang="en-GB" smtClean="0"/>
              <a:t>21/12/2022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FA25-1E9A-43F3-A756-A41A5DFB8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67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FFEC-3565-4AF6-84CC-2EFA1EEA141F}" type="datetimeFigureOut">
              <a:rPr lang="en-GB" smtClean="0"/>
              <a:t>21/12/2022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FA25-1E9A-43F3-A756-A41A5DFB8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28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FFEC-3565-4AF6-84CC-2EFA1EEA141F}" type="datetimeFigureOut">
              <a:rPr lang="en-GB" smtClean="0"/>
              <a:t>21/12/2022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FA25-1E9A-43F3-A756-A41A5DFB8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82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FFEC-3565-4AF6-84CC-2EFA1EEA141F}" type="datetimeFigureOut">
              <a:rPr lang="en-GB" smtClean="0"/>
              <a:t>21/12/2022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FA25-1E9A-43F3-A756-A41A5DFB8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525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FFEC-3565-4AF6-84CC-2EFA1EEA141F}" type="datetimeFigureOut">
              <a:rPr lang="en-GB" smtClean="0"/>
              <a:t>21/12/2022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FA25-1E9A-43F3-A756-A41A5DFB8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52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FFEC-3565-4AF6-84CC-2EFA1EEA141F}" type="datetimeFigureOut">
              <a:rPr lang="en-GB" smtClean="0"/>
              <a:t>21/12/2022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FA25-1E9A-43F3-A756-A41A5DFB8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224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FFEC-3565-4AF6-84CC-2EFA1EEA141F}" type="datetimeFigureOut">
              <a:rPr lang="en-GB" smtClean="0"/>
              <a:t>21/12/2022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FA25-1E9A-43F3-A756-A41A5DFB8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971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FFEC-3565-4AF6-84CC-2EFA1EEA141F}" type="datetimeFigureOut">
              <a:rPr lang="en-GB" smtClean="0"/>
              <a:t>21/12/2022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FA25-1E9A-43F3-A756-A41A5DFB8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657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DFFEC-3565-4AF6-84CC-2EFA1EEA141F}" type="datetimeFigureOut">
              <a:rPr lang="en-GB" smtClean="0"/>
              <a:t>21/12/2022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CFA25-1E9A-43F3-A756-A41A5DFB8F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28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mcsreply@manchester.gov.uk" TargetMode="External"/><Relationship Id="rId3" Type="http://schemas.openxmlformats.org/officeDocument/2006/relationships/image" Target="../media/image1.jpeg"/><Relationship Id="rId7" Type="http://schemas.openxmlformats.org/officeDocument/2006/relationships/hyperlink" Target="mailto:wythenshawecontactofficer@mft.nhs.uk" TargetMode="External"/><Relationship Id="rId2" Type="http://schemas.openxmlformats.org/officeDocument/2006/relationships/hyperlink" Target="https://oneteam.healthiermanchester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LL.discharge2assessMRI@mft.nhs.uk" TargetMode="External"/><Relationship Id="rId5" Type="http://schemas.openxmlformats.org/officeDocument/2006/relationships/hyperlink" Target="mailto:noticetoassess@manchester.gov.uk" TargetMode="External"/><Relationship Id="rId4" Type="http://schemas.openxmlformats.org/officeDocument/2006/relationships/hyperlink" Target="https://ap.ll.manchester.gov.uk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mft-south-ict-home@nhs.net" TargetMode="External"/><Relationship Id="rId13" Type="http://schemas.openxmlformats.org/officeDocument/2006/relationships/hyperlink" Target="mailto:mft.controlroompathway3@nhs.net" TargetMode="External"/><Relationship Id="rId3" Type="http://schemas.openxmlformats.org/officeDocument/2006/relationships/image" Target="../media/image1.jpeg"/><Relationship Id="rId7" Type="http://schemas.openxmlformats.org/officeDocument/2006/relationships/hyperlink" Target="mailto:mft.discharge2assesssouth@nhs.net" TargetMode="External"/><Relationship Id="rId12" Type="http://schemas.openxmlformats.org/officeDocument/2006/relationships/hyperlink" Target="mailto:control.room@manchester.gov.uk" TargetMode="External"/><Relationship Id="rId2" Type="http://schemas.openxmlformats.org/officeDocument/2006/relationships/hyperlink" Target="https://oneteam.healthiermanchester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ft.discharge2assessmri@nhs.net" TargetMode="External"/><Relationship Id="rId11" Type="http://schemas.openxmlformats.org/officeDocument/2006/relationships/hyperlink" Target="mailto:mft.south-intermediate-care@nhs.net" TargetMode="External"/><Relationship Id="rId5" Type="http://schemas.openxmlformats.org/officeDocument/2006/relationships/hyperlink" Target="mailto:mft.span@nhs.net" TargetMode="External"/><Relationship Id="rId10" Type="http://schemas.openxmlformats.org/officeDocument/2006/relationships/hyperlink" Target="mailto:mft.central.intermediate.care@nhs.net" TargetMode="External"/><Relationship Id="rId4" Type="http://schemas.openxmlformats.org/officeDocument/2006/relationships/hyperlink" Target="mailto:mft.carenavigators@mft.nhs.uk" TargetMode="External"/><Relationship Id="rId9" Type="http://schemas.openxmlformats.org/officeDocument/2006/relationships/hyperlink" Target="mailto:mft.crumpsallvale@nhs.net" TargetMode="External"/><Relationship Id="rId14" Type="http://schemas.openxmlformats.org/officeDocument/2006/relationships/hyperlink" Target="http://www.gov.uk/find-local-counci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nn_dnnLOGO_imgLogo" descr="Manchester Local Care Organisation">
            <a:hlinkClick r:id="rId2" tooltip="&quot;Manchester Local Care Organisation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818" y="188639"/>
            <a:ext cx="2286000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ounded Rectangle 4"/>
          <p:cNvSpPr/>
          <p:nvPr/>
        </p:nvSpPr>
        <p:spPr>
          <a:xfrm>
            <a:off x="118577" y="113209"/>
            <a:ext cx="6458112" cy="10081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Manchester Community Response (MCR) Hospital Discharge Pathways</a:t>
            </a:r>
          </a:p>
        </p:txBody>
      </p:sp>
      <p:sp>
        <p:nvSpPr>
          <p:cNvPr id="6" name="Rectangle 5"/>
          <p:cNvSpPr/>
          <p:nvPr/>
        </p:nvSpPr>
        <p:spPr>
          <a:xfrm>
            <a:off x="58103" y="1268761"/>
            <a:ext cx="1354359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Crisis Response</a:t>
            </a:r>
          </a:p>
          <a:p>
            <a:pPr algn="ctr"/>
            <a:r>
              <a:rPr lang="en-GB" sz="800" dirty="0">
                <a:solidFill>
                  <a:schemeClr val="bg1"/>
                </a:solidFill>
              </a:rPr>
              <a:t>(Admission Avoidance)</a:t>
            </a:r>
          </a:p>
        </p:txBody>
      </p:sp>
      <p:sp>
        <p:nvSpPr>
          <p:cNvPr id="7" name="Rectangle 6"/>
          <p:cNvSpPr/>
          <p:nvPr/>
        </p:nvSpPr>
        <p:spPr>
          <a:xfrm>
            <a:off x="1547664" y="1277470"/>
            <a:ext cx="1296144" cy="49534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Community IV</a:t>
            </a:r>
          </a:p>
          <a:p>
            <a:pPr algn="ctr"/>
            <a:r>
              <a:rPr lang="en-GB" sz="800" dirty="0">
                <a:solidFill>
                  <a:schemeClr val="bg1"/>
                </a:solidFill>
              </a:rPr>
              <a:t>(Manchester &amp; Trafford)</a:t>
            </a:r>
          </a:p>
        </p:txBody>
      </p:sp>
      <p:sp>
        <p:nvSpPr>
          <p:cNvPr id="8" name="Rectangle 7"/>
          <p:cNvSpPr/>
          <p:nvPr/>
        </p:nvSpPr>
        <p:spPr>
          <a:xfrm>
            <a:off x="2987824" y="1268760"/>
            <a:ext cx="1296144" cy="50405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D2A Pathway 0</a:t>
            </a:r>
          </a:p>
          <a:p>
            <a:pPr algn="ctr"/>
            <a:r>
              <a:rPr lang="en-GB" sz="800" dirty="0">
                <a:solidFill>
                  <a:schemeClr val="bg1"/>
                </a:solidFill>
              </a:rPr>
              <a:t>(Home – no assessment)</a:t>
            </a:r>
            <a:endParaRPr lang="en-GB" sz="2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27984" y="1265126"/>
            <a:ext cx="1656184" cy="50769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D2A Pathway 1</a:t>
            </a:r>
          </a:p>
          <a:p>
            <a:pPr algn="ctr"/>
            <a:r>
              <a:rPr lang="en-GB" sz="800" dirty="0">
                <a:solidFill>
                  <a:schemeClr val="bg1"/>
                </a:solidFill>
              </a:rPr>
              <a:t>(Home – assessment required)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94195" y="1264821"/>
            <a:ext cx="1440160" cy="50799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D2A Pathway 2 </a:t>
            </a:r>
            <a:r>
              <a:rPr lang="en-GB" sz="800" dirty="0">
                <a:solidFill>
                  <a:schemeClr val="bg1"/>
                </a:solidFill>
              </a:rPr>
              <a:t>(Intermediate Care Bed</a:t>
            </a:r>
            <a:r>
              <a:rPr lang="en-GB" sz="9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760807" y="1265126"/>
            <a:ext cx="1329441" cy="50769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D2A Pathway 3 </a:t>
            </a:r>
            <a:r>
              <a:rPr lang="en-GB" sz="800" dirty="0">
                <a:solidFill>
                  <a:schemeClr val="bg1"/>
                </a:solidFill>
              </a:rPr>
              <a:t>(24 Hour Care Placement)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8103" y="1772817"/>
            <a:ext cx="1354360" cy="1414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</a:rPr>
              <a:t>Referrals from hospital front door areas (excluding AMU in Central &amp; South &amp; including AMU in North), community, NWAS and GPs.</a:t>
            </a:r>
          </a:p>
          <a:p>
            <a:r>
              <a:rPr lang="en-GB" sz="800" dirty="0">
                <a:solidFill>
                  <a:schemeClr val="tx1"/>
                </a:solidFill>
              </a:rPr>
              <a:t>Manchester GP Registered patients only.</a:t>
            </a:r>
          </a:p>
          <a:p>
            <a:r>
              <a:rPr lang="en-GB" sz="800" dirty="0">
                <a:solidFill>
                  <a:schemeClr val="tx1"/>
                </a:solidFill>
              </a:rPr>
              <a:t>Provides urgent assessment &amp; support at home for up to 72 hours.</a:t>
            </a:r>
          </a:p>
          <a:p>
            <a:r>
              <a:rPr lang="en-GB" sz="800" dirty="0">
                <a:solidFill>
                  <a:schemeClr val="tx1"/>
                </a:solidFill>
              </a:rPr>
              <a:t>Open 8.30am-10pm, 7 days.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47664" y="1772817"/>
            <a:ext cx="1296144" cy="1414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</a:rPr>
              <a:t>Referrals from all hospital areas, community teams and GPs.</a:t>
            </a:r>
          </a:p>
          <a:p>
            <a:r>
              <a:rPr lang="en-GB" sz="800" dirty="0">
                <a:solidFill>
                  <a:schemeClr val="tx1"/>
                </a:solidFill>
              </a:rPr>
              <a:t>Enable patients to have their IV meds or S/C fluids at home or in a community clinic  instead of hospital.</a:t>
            </a:r>
          </a:p>
          <a:p>
            <a:r>
              <a:rPr lang="en-GB" sz="800" dirty="0">
                <a:solidFill>
                  <a:schemeClr val="tx1"/>
                </a:solidFill>
              </a:rPr>
              <a:t>Manchester &amp; Trafford GP Registered patients.</a:t>
            </a:r>
          </a:p>
          <a:p>
            <a:r>
              <a:rPr lang="en-GB" sz="800" dirty="0">
                <a:solidFill>
                  <a:schemeClr val="tx1"/>
                </a:solidFill>
              </a:rPr>
              <a:t>Open 8am-10pm, 7 days.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3388" y="3456458"/>
            <a:ext cx="2791677" cy="559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Check your patient’s </a:t>
            </a:r>
            <a:r>
              <a:rPr lang="en-GB" sz="1600" b="1" dirty="0"/>
              <a:t>GP area </a:t>
            </a:r>
            <a:r>
              <a:rPr lang="en-GB" sz="1600" dirty="0"/>
              <a:t>and make a verbal referral</a:t>
            </a:r>
            <a:endParaRPr lang="en-GB" sz="1600" b="1" dirty="0"/>
          </a:p>
        </p:txBody>
      </p:sp>
      <p:sp>
        <p:nvSpPr>
          <p:cNvPr id="21" name="Rectangle 20"/>
          <p:cNvSpPr/>
          <p:nvPr/>
        </p:nvSpPr>
        <p:spPr>
          <a:xfrm>
            <a:off x="2987824" y="1772816"/>
            <a:ext cx="1299818" cy="54672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</a:rPr>
              <a:t>50% of people: simple discharge, no input from health / social care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987824" y="2459746"/>
            <a:ext cx="1296144" cy="11712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</a:rPr>
              <a:t>Is your patient: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Socially isolated or lonely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At risk of re-admission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Causing you worry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Poorly connected in their community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Suitable for non clinical follow up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370744" y="5156593"/>
            <a:ext cx="556673" cy="3442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347633" y="3830308"/>
            <a:ext cx="576064" cy="36004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845064" y="5722691"/>
            <a:ext cx="1447483" cy="64807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Refer to the Community Care Navigators via SPA</a:t>
            </a:r>
          </a:p>
          <a:p>
            <a:pPr algn="ctr"/>
            <a:r>
              <a:rPr lang="en-GB" sz="1000" b="1" dirty="0"/>
              <a:t>0300 303 9560 or</a:t>
            </a:r>
          </a:p>
          <a:p>
            <a:pPr algn="ctr"/>
            <a:r>
              <a:rPr lang="en-GB" sz="1000" b="1" dirty="0"/>
              <a:t>mft.spa-uhsm@nhs.net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241381" y="4385373"/>
            <a:ext cx="7885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No further action - </a:t>
            </a:r>
          </a:p>
          <a:p>
            <a:pPr algn="ctr"/>
            <a:r>
              <a:rPr lang="en-GB" sz="1000" b="1" dirty="0"/>
              <a:t>Discharge Home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426686" y="3445049"/>
            <a:ext cx="4662264" cy="4880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GM Supported Discharge Referral Form </a:t>
            </a:r>
            <a:r>
              <a:rPr lang="en-GB" sz="1400" dirty="0">
                <a:solidFill>
                  <a:schemeClr val="bg1"/>
                </a:solidFill>
              </a:rPr>
              <a:t>to be completed via the online portal - </a:t>
            </a:r>
            <a:r>
              <a:rPr lang="en-GB" sz="1600" u="sng" dirty="0">
                <a:solidFill>
                  <a:srgbClr val="FFFF00"/>
                </a:solidFill>
                <a:hlinkClick r:id="rId4" tooltip="Original URL: https://dp.ll.manchester.gov.uk/. Click or tap if you trust this link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https://ap.ll.manchester.gov.uk/</a:t>
            </a:r>
            <a:endParaRPr lang="en-GB" sz="1600" dirty="0">
              <a:solidFill>
                <a:srgbClr val="FFFF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428194" y="3942231"/>
            <a:ext cx="4660756" cy="80319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</a:rPr>
              <a:t>Alternatively the referral can be emailed to the Hospital Single Point of Contact below (8am-6pm, 7 days)</a:t>
            </a:r>
          </a:p>
          <a:p>
            <a:r>
              <a:rPr lang="en-GB" sz="800" u="sng" dirty="0">
                <a:solidFill>
                  <a:schemeClr val="tx1"/>
                </a:solidFill>
              </a:rPr>
              <a:t>Referrals from:</a:t>
            </a:r>
          </a:p>
          <a:p>
            <a:r>
              <a:rPr lang="en-GB" sz="800" dirty="0">
                <a:solidFill>
                  <a:schemeClr val="tx1"/>
                </a:solidFill>
              </a:rPr>
              <a:t>North Manchester General – </a:t>
            </a:r>
            <a:r>
              <a:rPr lang="en-GB" sz="800" dirty="0">
                <a:solidFill>
                  <a:schemeClr val="tx1"/>
                </a:solidFill>
                <a:hlinkClick r:id="rId5"/>
              </a:rPr>
              <a:t>noticetoassess@manchester.gov.uk</a:t>
            </a:r>
            <a:r>
              <a:rPr lang="en-GB" sz="800" dirty="0">
                <a:solidFill>
                  <a:schemeClr val="tx1"/>
                </a:solidFill>
              </a:rPr>
              <a:t> (0161 720 2510 / 0161 922 3802)</a:t>
            </a:r>
          </a:p>
          <a:p>
            <a:r>
              <a:rPr lang="en-GB" sz="800" dirty="0">
                <a:solidFill>
                  <a:schemeClr val="tx1"/>
                </a:solidFill>
              </a:rPr>
              <a:t>Manchester Royal Infirmary – </a:t>
            </a:r>
            <a:r>
              <a:rPr lang="en-GB" sz="800" dirty="0">
                <a:solidFill>
                  <a:schemeClr val="tx1"/>
                </a:solidFill>
                <a:hlinkClick r:id="rId6"/>
              </a:rPr>
              <a:t>LL.discharge2assessMRI@mft.nhs.uk</a:t>
            </a:r>
            <a:r>
              <a:rPr lang="en-GB" sz="800" dirty="0">
                <a:solidFill>
                  <a:schemeClr val="tx1"/>
                </a:solidFill>
              </a:rPr>
              <a:t> (0161 701 7168)</a:t>
            </a:r>
          </a:p>
          <a:p>
            <a:r>
              <a:rPr lang="en-GB" sz="800" dirty="0">
                <a:solidFill>
                  <a:schemeClr val="tx1"/>
                </a:solidFill>
              </a:rPr>
              <a:t>Wythenshawe Hospital – </a:t>
            </a:r>
            <a:r>
              <a:rPr lang="en-GB" sz="800" dirty="0">
                <a:solidFill>
                  <a:schemeClr val="tx1"/>
                </a:solidFill>
                <a:hlinkClick r:id="rId7"/>
              </a:rPr>
              <a:t>wythenshawecontactofficer@mft.nhs.uk</a:t>
            </a:r>
            <a:r>
              <a:rPr lang="en-GB" sz="800" dirty="0">
                <a:solidFill>
                  <a:schemeClr val="tx1"/>
                </a:solidFill>
              </a:rPr>
              <a:t> (0161 291 3631)</a:t>
            </a:r>
          </a:p>
          <a:p>
            <a:r>
              <a:rPr lang="en-GB" sz="800" dirty="0">
                <a:solidFill>
                  <a:schemeClr val="tx1"/>
                </a:solidFill>
              </a:rPr>
              <a:t>Other Hospital -  </a:t>
            </a:r>
            <a:r>
              <a:rPr lang="en-GB" sz="800" dirty="0">
                <a:solidFill>
                  <a:schemeClr val="tx1"/>
                </a:solidFill>
                <a:hlinkClick r:id="rId8"/>
              </a:rPr>
              <a:t>mcsreply@manchester.gov.uk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5791" y="4139668"/>
            <a:ext cx="1361563" cy="63454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North GP</a:t>
            </a:r>
            <a:r>
              <a:rPr lang="en-GB" sz="800" dirty="0">
                <a:solidFill>
                  <a:schemeClr val="tx1"/>
                </a:solidFill>
              </a:rPr>
              <a:t> – 0161 667 3292</a:t>
            </a:r>
          </a:p>
          <a:p>
            <a:r>
              <a:rPr lang="en-GB" sz="800" dirty="0">
                <a:solidFill>
                  <a:schemeClr val="tx1"/>
                </a:solidFill>
              </a:rPr>
              <a:t>(NMGH staff need to refer via North D2A Navigators)</a:t>
            </a:r>
          </a:p>
          <a:p>
            <a:r>
              <a:rPr lang="en-GB" sz="800" b="1" dirty="0">
                <a:solidFill>
                  <a:schemeClr val="tx1"/>
                </a:solidFill>
              </a:rPr>
              <a:t>Central GP </a:t>
            </a:r>
            <a:r>
              <a:rPr lang="en-GB" sz="800" dirty="0">
                <a:solidFill>
                  <a:schemeClr val="tx1"/>
                </a:solidFill>
              </a:rPr>
              <a:t>– 0161 227 3096</a:t>
            </a:r>
          </a:p>
          <a:p>
            <a:r>
              <a:rPr lang="en-GB" sz="800" b="1" dirty="0">
                <a:solidFill>
                  <a:schemeClr val="tx1"/>
                </a:solidFill>
              </a:rPr>
              <a:t>South GP </a:t>
            </a:r>
            <a:r>
              <a:rPr lang="en-GB" sz="800" dirty="0">
                <a:solidFill>
                  <a:schemeClr val="tx1"/>
                </a:solidFill>
              </a:rPr>
              <a:t>– 0300 303 9650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491211" y="4139669"/>
            <a:ext cx="1411564" cy="63454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North GP </a:t>
            </a:r>
            <a:r>
              <a:rPr lang="en-GB" sz="800" dirty="0">
                <a:solidFill>
                  <a:schemeClr val="tx1"/>
                </a:solidFill>
              </a:rPr>
              <a:t>– 07816 142 396</a:t>
            </a:r>
          </a:p>
          <a:p>
            <a:r>
              <a:rPr lang="en-GB" sz="800" b="1" dirty="0">
                <a:solidFill>
                  <a:schemeClr val="tx1"/>
                </a:solidFill>
              </a:rPr>
              <a:t>Central GP </a:t>
            </a:r>
            <a:r>
              <a:rPr lang="en-GB" sz="800" dirty="0">
                <a:solidFill>
                  <a:schemeClr val="tx1"/>
                </a:solidFill>
              </a:rPr>
              <a:t>– 07794 006 193</a:t>
            </a:r>
          </a:p>
          <a:p>
            <a:r>
              <a:rPr lang="en-GB" sz="800" b="1" dirty="0">
                <a:solidFill>
                  <a:schemeClr val="tx1"/>
                </a:solidFill>
              </a:rPr>
              <a:t>South or Trafford GP </a:t>
            </a:r>
            <a:r>
              <a:rPr lang="en-GB" sz="800" dirty="0">
                <a:solidFill>
                  <a:schemeClr val="tx1"/>
                </a:solidFill>
              </a:rPr>
              <a:t>– </a:t>
            </a:r>
          </a:p>
          <a:p>
            <a:r>
              <a:rPr lang="en-GB" sz="800" dirty="0">
                <a:solidFill>
                  <a:schemeClr val="tx1"/>
                </a:solidFill>
              </a:rPr>
              <a:t>0300 303 9650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193226" y="1772816"/>
            <a:ext cx="1442997" cy="35133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</a:rPr>
              <a:t>4% of people: rehabilitation in a bedded setting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762104" y="1772816"/>
            <a:ext cx="1328144" cy="50769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</a:rPr>
              <a:t>1% of people: there has been a life changing event. Home is not an option at point of hospital discharge</a:t>
            </a:r>
          </a:p>
        </p:txBody>
      </p:sp>
      <p:sp>
        <p:nvSpPr>
          <p:cNvPr id="2" name="Rectangle 1"/>
          <p:cNvSpPr/>
          <p:nvPr/>
        </p:nvSpPr>
        <p:spPr>
          <a:xfrm>
            <a:off x="4426686" y="4752249"/>
            <a:ext cx="4662264" cy="2811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rgbClr val="FF0000"/>
                </a:solidFill>
              </a:rPr>
              <a:t>Ideally the completed D2A referral form is sent </a:t>
            </a:r>
            <a:r>
              <a:rPr lang="en-GB" sz="900" u="sng" dirty="0">
                <a:solidFill>
                  <a:srgbClr val="FF0000"/>
                </a:solidFill>
              </a:rPr>
              <a:t>24-48 hours before your patient is medically optimised</a:t>
            </a:r>
            <a:r>
              <a:rPr lang="en-GB" sz="900" dirty="0">
                <a:solidFill>
                  <a:srgbClr val="FF0000"/>
                </a:solidFill>
              </a:rPr>
              <a:t> – this will ensure timely discharge at the point the patient is able to leave hospital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27984" y="1772816"/>
            <a:ext cx="1656184" cy="54673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</a:rPr>
              <a:t>45% of people: support to recover at home; able to return home with support from health and/or social care / reablement</a:t>
            </a:r>
          </a:p>
        </p:txBody>
      </p:sp>
      <p:cxnSp>
        <p:nvCxnSpPr>
          <p:cNvPr id="12" name="Straight Arrow Connector 11"/>
          <p:cNvCxnSpPr>
            <a:stCxn id="21" idx="2"/>
            <a:endCxn id="22" idx="0"/>
          </p:cNvCxnSpPr>
          <p:nvPr/>
        </p:nvCxnSpPr>
        <p:spPr>
          <a:xfrm flipH="1">
            <a:off x="3635896" y="2319545"/>
            <a:ext cx="1837" cy="1402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427984" y="2319546"/>
            <a:ext cx="1656184" cy="74058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</a:rPr>
              <a:t>Referrals accepted from all hospital wards. Open 8am-8pm, 7 days.  Supported for up to 7 days then ongoing rehabilitation by Home Pathway therapy team for up to 6 weeks as indicated.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193227" y="2126898"/>
            <a:ext cx="1442029" cy="63859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</a:rPr>
              <a:t>Referrals from all hospital areas, community teams &amp; GP</a:t>
            </a:r>
          </a:p>
          <a:p>
            <a:r>
              <a:rPr lang="en-GB" sz="800" dirty="0">
                <a:solidFill>
                  <a:schemeClr val="tx1"/>
                </a:solidFill>
              </a:rPr>
              <a:t>Manchester GP Registered patients only**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427982" y="6046727"/>
            <a:ext cx="4671803" cy="3954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rgbClr val="FF0000"/>
                </a:solidFill>
              </a:rPr>
              <a:t>To access Pathway 1 (health need) or Pathway 2 – patient MUST be registered with a Manchester GP**</a:t>
            </a:r>
          </a:p>
          <a:p>
            <a:r>
              <a:rPr lang="en-GB" sz="800" dirty="0">
                <a:solidFill>
                  <a:srgbClr val="FF0000"/>
                </a:solidFill>
              </a:rPr>
              <a:t>To access Pathway 1 (social care need) – patient MUST be a resident of the City of Manchester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735283" y="3186992"/>
            <a:ext cx="0" cy="269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16" idx="2"/>
          </p:cNvCxnSpPr>
          <p:nvPr/>
        </p:nvCxnSpPr>
        <p:spPr>
          <a:xfrm>
            <a:off x="2196993" y="3339784"/>
            <a:ext cx="0" cy="116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427982" y="3060132"/>
            <a:ext cx="1656186" cy="2234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</a:rPr>
              <a:t>Last assessment-6pm (2pm Central) Local cut off times may vary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437521" y="5256897"/>
            <a:ext cx="4662264" cy="51017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The D2A team will contact the ward when capacity is available &amp; provide any further information</a:t>
            </a:r>
          </a:p>
          <a:p>
            <a:pPr algn="ctr"/>
            <a:r>
              <a:rPr lang="en-GB" sz="1000" b="1" dirty="0">
                <a:solidFill>
                  <a:schemeClr val="bg1"/>
                </a:solidFill>
              </a:rPr>
              <a:t>Do NOT send your patient home until the D2A team have confirmed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428194" y="6442182"/>
            <a:ext cx="4671803" cy="36973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</a:rPr>
              <a:t>If your patient has both health and social care needs and has  GP and residence across different geographical boundaries you may not  be able to access D2A – please liaise with your discharge team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9349" y="4835390"/>
            <a:ext cx="2736009" cy="19728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>
                <a:solidFill>
                  <a:srgbClr val="0070C0"/>
                </a:solidFill>
              </a:rPr>
              <a:t>Additional Information</a:t>
            </a:r>
          </a:p>
          <a:p>
            <a:r>
              <a:rPr lang="en-GB" sz="800" b="1" dirty="0">
                <a:solidFill>
                  <a:schemeClr val="tx1"/>
                </a:solidFill>
              </a:rPr>
              <a:t>Monitoring progress of referral </a:t>
            </a:r>
            <a:r>
              <a:rPr lang="en-GB" sz="800" dirty="0">
                <a:solidFill>
                  <a:schemeClr val="tx1"/>
                </a:solidFill>
              </a:rPr>
              <a:t>– monitor through daily MCR smartboards, daily capacity reports, EPR systems (as able) or via your discharge team.</a:t>
            </a:r>
          </a:p>
          <a:p>
            <a:r>
              <a:rPr lang="en-GB" sz="800" b="1" dirty="0">
                <a:solidFill>
                  <a:schemeClr val="tx1"/>
                </a:solidFill>
              </a:rPr>
              <a:t>Issues / Escalations </a:t>
            </a:r>
            <a:r>
              <a:rPr lang="en-GB" sz="800" dirty="0">
                <a:solidFill>
                  <a:schemeClr val="tx1"/>
                </a:solidFill>
              </a:rPr>
              <a:t>– discuss with the senior social worker and discharge team leads on your hospital site.</a:t>
            </a:r>
          </a:p>
          <a:p>
            <a:r>
              <a:rPr lang="en-GB" sz="800" b="1" dirty="0">
                <a:solidFill>
                  <a:schemeClr val="tx1"/>
                </a:solidFill>
              </a:rPr>
              <a:t>Need guidance? </a:t>
            </a:r>
            <a:r>
              <a:rPr lang="en-GB" sz="800" dirty="0">
                <a:solidFill>
                  <a:schemeClr val="tx1"/>
                </a:solidFill>
              </a:rPr>
              <a:t>–  discuss with your discharge team</a:t>
            </a:r>
          </a:p>
          <a:p>
            <a:r>
              <a:rPr lang="en-GB" sz="800" b="1" dirty="0">
                <a:solidFill>
                  <a:schemeClr val="tx1"/>
                </a:solidFill>
              </a:rPr>
              <a:t>*North &amp; Central Pathway 0 or 1 nursing need - </a:t>
            </a:r>
            <a:r>
              <a:rPr lang="en-GB" sz="800" dirty="0">
                <a:solidFill>
                  <a:schemeClr val="tx1"/>
                </a:solidFill>
              </a:rPr>
              <a:t>please also send a DN referral as well as completing the D2A referral.</a:t>
            </a:r>
          </a:p>
          <a:p>
            <a:r>
              <a:rPr lang="en-GB" sz="800" b="1" dirty="0">
                <a:solidFill>
                  <a:schemeClr val="tx1"/>
                </a:solidFill>
              </a:rPr>
              <a:t>**North Pathway 2 </a:t>
            </a:r>
            <a:r>
              <a:rPr lang="en-GB" sz="800" dirty="0">
                <a:solidFill>
                  <a:schemeClr val="tx1"/>
                </a:solidFill>
              </a:rPr>
              <a:t>– </a:t>
            </a:r>
            <a:r>
              <a:rPr lang="en-GB" sz="800" dirty="0" err="1">
                <a:solidFill>
                  <a:schemeClr val="tx1"/>
                </a:solidFill>
              </a:rPr>
              <a:t>Crumpsall</a:t>
            </a:r>
            <a:r>
              <a:rPr lang="en-GB" sz="800" dirty="0">
                <a:solidFill>
                  <a:schemeClr val="tx1"/>
                </a:solidFill>
              </a:rPr>
              <a:t> Vale will take a patient  that has either a Manchester GP or a North Manchester address.</a:t>
            </a:r>
          </a:p>
          <a:p>
            <a:r>
              <a:rPr lang="en-GB" sz="800" b="1" dirty="0">
                <a:solidFill>
                  <a:schemeClr val="tx1"/>
                </a:solidFill>
              </a:rPr>
              <a:t>***Pathway 3 nursing referrals </a:t>
            </a:r>
            <a:r>
              <a:rPr lang="en-GB" sz="800" dirty="0">
                <a:solidFill>
                  <a:schemeClr val="tx1"/>
                </a:solidFill>
              </a:rPr>
              <a:t>– if a nursing placement is required the referral must be completed by a discharge nurse with nursing needs clearly detailed. If not nursing the referral can be completed by a therapist or social worker</a:t>
            </a:r>
            <a:r>
              <a:rPr lang="en-GB" sz="800" i="1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64" name="Straight Arrow Connector 63"/>
          <p:cNvCxnSpPr>
            <a:cxnSpLocks/>
          </p:cNvCxnSpPr>
          <p:nvPr/>
        </p:nvCxnSpPr>
        <p:spPr>
          <a:xfrm>
            <a:off x="5292080" y="3249429"/>
            <a:ext cx="0" cy="1807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19" idx="2"/>
          </p:cNvCxnSpPr>
          <p:nvPr/>
        </p:nvCxnSpPr>
        <p:spPr>
          <a:xfrm flipH="1">
            <a:off x="6914276" y="3159074"/>
            <a:ext cx="934" cy="1807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8425527" y="3142001"/>
            <a:ext cx="649" cy="197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22" idx="2"/>
            <a:endCxn id="24" idx="0"/>
          </p:cNvCxnSpPr>
          <p:nvPr/>
        </p:nvCxnSpPr>
        <p:spPr>
          <a:xfrm flipH="1">
            <a:off x="3635665" y="3630956"/>
            <a:ext cx="231" cy="1993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4" idx="2"/>
            <a:endCxn id="26" idx="0"/>
          </p:cNvCxnSpPr>
          <p:nvPr/>
        </p:nvCxnSpPr>
        <p:spPr>
          <a:xfrm>
            <a:off x="3635665" y="4190348"/>
            <a:ext cx="0" cy="195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/>
          <p:cNvCxnSpPr>
            <a:endCxn id="23" idx="1"/>
          </p:cNvCxnSpPr>
          <p:nvPr/>
        </p:nvCxnSpPr>
        <p:spPr>
          <a:xfrm rot="16200000" flipH="1">
            <a:off x="2410187" y="4368179"/>
            <a:ext cx="1697778" cy="22333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23" idx="2"/>
          </p:cNvCxnSpPr>
          <p:nvPr/>
        </p:nvCxnSpPr>
        <p:spPr>
          <a:xfrm>
            <a:off x="3649081" y="5500878"/>
            <a:ext cx="0" cy="221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30" idx="0"/>
          </p:cNvCxnSpPr>
          <p:nvPr/>
        </p:nvCxnSpPr>
        <p:spPr>
          <a:xfrm flipH="1">
            <a:off x="716573" y="4015660"/>
            <a:ext cx="1647" cy="124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endCxn id="31" idx="0"/>
          </p:cNvCxnSpPr>
          <p:nvPr/>
        </p:nvCxnSpPr>
        <p:spPr>
          <a:xfrm>
            <a:off x="2195736" y="4015660"/>
            <a:ext cx="1257" cy="1240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53388" y="3165398"/>
            <a:ext cx="1361563" cy="1743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</a:rPr>
              <a:t>Last assessment - 8.30pm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1548921" y="3165398"/>
            <a:ext cx="1296144" cy="1743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</a:rPr>
              <a:t>Last assessment - 8.30pm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6194195" y="2734613"/>
            <a:ext cx="1442029" cy="4244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</a:rPr>
              <a:t>Last assessment –  North 8pm, Central 4pm, South 6.30pm</a:t>
            </a:r>
          </a:p>
          <a:p>
            <a:r>
              <a:rPr lang="en-GB" sz="800" dirty="0">
                <a:solidFill>
                  <a:schemeClr val="tx1"/>
                </a:solidFill>
              </a:rPr>
              <a:t>Admissions 7 days a week.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2843808" y="6381328"/>
            <a:ext cx="1448740" cy="4305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Covers Manchester &amp; Trafford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No Referral form required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Open M-F, 9am-5pm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7762105" y="2287327"/>
            <a:ext cx="1322859" cy="8717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</a:rPr>
              <a:t>Requires assessment for possible 24 hour care placement (residential or nursing***, a transition apartment or extra care)</a:t>
            </a:r>
          </a:p>
          <a:p>
            <a:r>
              <a:rPr lang="en-GB" sz="800" dirty="0">
                <a:solidFill>
                  <a:schemeClr val="tx1"/>
                </a:solidFill>
              </a:rPr>
              <a:t>Manchester residents &amp;/or Manchester GP patients.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AF30AEC0-DCD7-42BF-AB49-CC1653DE157A}"/>
              </a:ext>
            </a:extLst>
          </p:cNvPr>
          <p:cNvCxnSpPr>
            <a:cxnSpLocks/>
          </p:cNvCxnSpPr>
          <p:nvPr/>
        </p:nvCxnSpPr>
        <p:spPr>
          <a:xfrm>
            <a:off x="6742454" y="5030082"/>
            <a:ext cx="0" cy="1807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34CAF1B8-5744-4853-A6F0-0E191B439B4D}"/>
              </a:ext>
            </a:extLst>
          </p:cNvPr>
          <p:cNvCxnSpPr/>
          <p:nvPr/>
        </p:nvCxnSpPr>
        <p:spPr>
          <a:xfrm>
            <a:off x="6730897" y="5767076"/>
            <a:ext cx="0" cy="1807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4428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415" y="256041"/>
            <a:ext cx="1944216" cy="4541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50" b="1" u="sng" dirty="0">
                <a:solidFill>
                  <a:sysClr val="windowText" lastClr="000000"/>
                </a:solidFill>
              </a:rPr>
              <a:t>North Manchester GP</a:t>
            </a:r>
          </a:p>
          <a:p>
            <a:r>
              <a:rPr lang="en-GB" sz="800" dirty="0">
                <a:solidFill>
                  <a:schemeClr val="tx1"/>
                </a:solidFill>
              </a:rPr>
              <a:t>Avenue Medical</a:t>
            </a:r>
          </a:p>
          <a:p>
            <a:r>
              <a:rPr lang="en-GB" sz="800" dirty="0">
                <a:solidFill>
                  <a:schemeClr val="tx1"/>
                </a:solidFill>
              </a:rPr>
              <a:t>Beacon Medical</a:t>
            </a:r>
          </a:p>
          <a:p>
            <a:r>
              <a:rPr lang="en-GB" sz="800" dirty="0">
                <a:solidFill>
                  <a:schemeClr val="tx1"/>
                </a:solidFill>
              </a:rPr>
              <a:t>Brookdale Surgery</a:t>
            </a:r>
          </a:p>
          <a:p>
            <a:r>
              <a:rPr lang="en-GB" sz="800" dirty="0">
                <a:solidFill>
                  <a:schemeClr val="tx1"/>
                </a:solidFill>
              </a:rPr>
              <a:t>Charlestown</a:t>
            </a:r>
          </a:p>
          <a:p>
            <a:r>
              <a:rPr lang="en-GB" sz="800" dirty="0" err="1">
                <a:solidFill>
                  <a:schemeClr val="tx1"/>
                </a:solidFill>
              </a:rPr>
              <a:t>Cheetham</a:t>
            </a:r>
            <a:r>
              <a:rPr lang="en-GB" sz="800" dirty="0">
                <a:solidFill>
                  <a:schemeClr val="tx1"/>
                </a:solidFill>
              </a:rPr>
              <a:t> Medical Centre</a:t>
            </a:r>
          </a:p>
          <a:p>
            <a:r>
              <a:rPr lang="en-GB" sz="800" dirty="0">
                <a:solidFill>
                  <a:schemeClr val="tx1"/>
                </a:solidFill>
              </a:rPr>
              <a:t>City Health Centre</a:t>
            </a:r>
          </a:p>
          <a:p>
            <a:r>
              <a:rPr lang="en-GB" sz="800" dirty="0">
                <a:solidFill>
                  <a:schemeClr val="tx1"/>
                </a:solidFill>
              </a:rPr>
              <a:t>Clayton Health Centre</a:t>
            </a:r>
          </a:p>
          <a:p>
            <a:r>
              <a:rPr lang="en-GB" sz="800" dirty="0">
                <a:solidFill>
                  <a:schemeClr val="tx1"/>
                </a:solidFill>
              </a:rPr>
              <a:t>Collegiate Medical Centre</a:t>
            </a:r>
          </a:p>
          <a:p>
            <a:r>
              <a:rPr lang="en-GB" sz="800" dirty="0">
                <a:solidFill>
                  <a:schemeClr val="tx1"/>
                </a:solidFill>
              </a:rPr>
              <a:t>Conran Medical Centre</a:t>
            </a:r>
          </a:p>
          <a:p>
            <a:r>
              <a:rPr lang="en-GB" sz="800" dirty="0">
                <a:solidFill>
                  <a:schemeClr val="tx1"/>
                </a:solidFill>
              </a:rPr>
              <a:t>Cornerstones Medical Centre</a:t>
            </a:r>
          </a:p>
          <a:p>
            <a:r>
              <a:rPr lang="en-GB" sz="800" dirty="0">
                <a:solidFill>
                  <a:schemeClr val="tx1"/>
                </a:solidFill>
              </a:rPr>
              <a:t>Dam Head Medical Centre</a:t>
            </a:r>
          </a:p>
          <a:p>
            <a:r>
              <a:rPr lang="en-GB" sz="800" dirty="0">
                <a:solidFill>
                  <a:schemeClr val="tx1"/>
                </a:solidFill>
              </a:rPr>
              <a:t>Dr </a:t>
            </a:r>
            <a:r>
              <a:rPr lang="en-GB" sz="800" dirty="0" err="1">
                <a:solidFill>
                  <a:schemeClr val="tx1"/>
                </a:solidFill>
              </a:rPr>
              <a:t>Mazhari</a:t>
            </a:r>
            <a:r>
              <a:rPr lang="en-GB" sz="800" dirty="0">
                <a:solidFill>
                  <a:schemeClr val="tx1"/>
                </a:solidFill>
              </a:rPr>
              <a:t> &amp; Partners</a:t>
            </a:r>
          </a:p>
          <a:p>
            <a:r>
              <a:rPr lang="en-GB" sz="800" dirty="0">
                <a:solidFill>
                  <a:schemeClr val="tx1"/>
                </a:solidFill>
              </a:rPr>
              <a:t>Dr </a:t>
            </a:r>
            <a:r>
              <a:rPr lang="en-GB" sz="800" dirty="0" err="1">
                <a:solidFill>
                  <a:schemeClr val="tx1"/>
                </a:solidFill>
              </a:rPr>
              <a:t>Mokashi</a:t>
            </a:r>
            <a:r>
              <a:rPr lang="en-GB" sz="800" dirty="0">
                <a:solidFill>
                  <a:schemeClr val="tx1"/>
                </a:solidFill>
              </a:rPr>
              <a:t> &amp; Partners</a:t>
            </a:r>
          </a:p>
          <a:p>
            <a:r>
              <a:rPr lang="en-GB" sz="800" dirty="0" err="1">
                <a:solidFill>
                  <a:schemeClr val="tx1"/>
                </a:solidFill>
              </a:rPr>
              <a:t>Droylsden</a:t>
            </a:r>
            <a:r>
              <a:rPr lang="en-GB" sz="800" dirty="0">
                <a:solidFill>
                  <a:schemeClr val="tx1"/>
                </a:solidFill>
              </a:rPr>
              <a:t> Road Practice</a:t>
            </a:r>
          </a:p>
          <a:p>
            <a:r>
              <a:rPr lang="en-GB" sz="800" dirty="0" err="1">
                <a:solidFill>
                  <a:schemeClr val="tx1"/>
                </a:solidFill>
              </a:rPr>
              <a:t>Eastlands</a:t>
            </a:r>
            <a:r>
              <a:rPr lang="en-GB" sz="800" dirty="0">
                <a:solidFill>
                  <a:schemeClr val="tx1"/>
                </a:solidFill>
              </a:rPr>
              <a:t> Medical Centre</a:t>
            </a:r>
          </a:p>
          <a:p>
            <a:r>
              <a:rPr lang="en-GB" sz="800" dirty="0" err="1">
                <a:solidFill>
                  <a:schemeClr val="tx1"/>
                </a:solidFill>
              </a:rPr>
              <a:t>Fernclough</a:t>
            </a:r>
            <a:r>
              <a:rPr lang="en-GB" sz="800" dirty="0">
                <a:solidFill>
                  <a:schemeClr val="tx1"/>
                </a:solidFill>
              </a:rPr>
              <a:t> Surgery</a:t>
            </a:r>
          </a:p>
          <a:p>
            <a:r>
              <a:rPr lang="en-GB" sz="800" dirty="0">
                <a:solidFill>
                  <a:schemeClr val="tx1"/>
                </a:solidFill>
              </a:rPr>
              <a:t>Five Oaks Medical Practice</a:t>
            </a:r>
          </a:p>
          <a:p>
            <a:r>
              <a:rPr lang="en-GB" sz="800" dirty="0">
                <a:solidFill>
                  <a:schemeClr val="tx1"/>
                </a:solidFill>
              </a:rPr>
              <a:t>Florence House Surgery</a:t>
            </a:r>
          </a:p>
          <a:p>
            <a:r>
              <a:rPr lang="en-GB" sz="800" dirty="0" err="1">
                <a:solidFill>
                  <a:schemeClr val="tx1"/>
                </a:solidFill>
              </a:rPr>
              <a:t>Hazeldene</a:t>
            </a:r>
            <a:r>
              <a:rPr lang="en-GB" sz="800" dirty="0">
                <a:solidFill>
                  <a:schemeClr val="tx1"/>
                </a:solidFill>
              </a:rPr>
              <a:t> Medical Centre</a:t>
            </a:r>
          </a:p>
          <a:p>
            <a:r>
              <a:rPr lang="en-GB" sz="800" dirty="0">
                <a:solidFill>
                  <a:schemeClr val="tx1"/>
                </a:solidFill>
              </a:rPr>
              <a:t>Jolly Medical Centre</a:t>
            </a:r>
          </a:p>
          <a:p>
            <a:r>
              <a:rPr lang="en-GB" sz="800" dirty="0">
                <a:solidFill>
                  <a:schemeClr val="tx1"/>
                </a:solidFill>
              </a:rPr>
              <a:t>Lime Square Medical Practice</a:t>
            </a:r>
          </a:p>
          <a:p>
            <a:r>
              <a:rPr lang="en-GB" sz="800" dirty="0">
                <a:solidFill>
                  <a:schemeClr val="tx1"/>
                </a:solidFill>
              </a:rPr>
              <a:t>Neville Family Practice</a:t>
            </a:r>
          </a:p>
          <a:p>
            <a:r>
              <a:rPr lang="en-GB" sz="800" dirty="0">
                <a:solidFill>
                  <a:schemeClr val="tx1"/>
                </a:solidFill>
              </a:rPr>
              <a:t>New Islington</a:t>
            </a:r>
          </a:p>
          <a:p>
            <a:r>
              <a:rPr lang="en-GB" sz="800" dirty="0">
                <a:solidFill>
                  <a:schemeClr val="tx1"/>
                </a:solidFill>
              </a:rPr>
              <a:t>Newton Health Medical Centre</a:t>
            </a:r>
          </a:p>
          <a:p>
            <a:r>
              <a:rPr lang="en-GB" sz="800" dirty="0">
                <a:solidFill>
                  <a:schemeClr val="tx1"/>
                </a:solidFill>
              </a:rPr>
              <a:t>Park View Medical Centre</a:t>
            </a:r>
          </a:p>
          <a:p>
            <a:r>
              <a:rPr lang="en-GB" sz="800" dirty="0">
                <a:solidFill>
                  <a:schemeClr val="tx1"/>
                </a:solidFill>
              </a:rPr>
              <a:t>Queens Medical Centre</a:t>
            </a:r>
          </a:p>
          <a:p>
            <a:r>
              <a:rPr lang="en-GB" sz="800" dirty="0">
                <a:solidFill>
                  <a:schemeClr val="tx1"/>
                </a:solidFill>
              </a:rPr>
              <a:t>Simpson Medical Practice</a:t>
            </a:r>
          </a:p>
          <a:p>
            <a:r>
              <a:rPr lang="en-GB" sz="800" dirty="0">
                <a:solidFill>
                  <a:schemeClr val="tx1"/>
                </a:solidFill>
              </a:rPr>
              <a:t>Singh Medical Practice</a:t>
            </a:r>
          </a:p>
          <a:p>
            <a:r>
              <a:rPr lang="en-GB" sz="800" dirty="0">
                <a:solidFill>
                  <a:schemeClr val="tx1"/>
                </a:solidFill>
              </a:rPr>
              <a:t>St George’s Medical Centre</a:t>
            </a:r>
          </a:p>
          <a:p>
            <a:r>
              <a:rPr lang="en-GB" sz="800" dirty="0">
                <a:solidFill>
                  <a:schemeClr val="tx1"/>
                </a:solidFill>
              </a:rPr>
              <a:t>Urban Village Medical Centre</a:t>
            </a:r>
          </a:p>
          <a:p>
            <a:r>
              <a:rPr lang="en-GB" sz="800" dirty="0">
                <a:solidFill>
                  <a:schemeClr val="tx1"/>
                </a:solidFill>
              </a:rPr>
              <a:t>Valentine Medical Centre</a:t>
            </a:r>
          </a:p>
          <a:p>
            <a:r>
              <a:rPr lang="en-GB" sz="800" dirty="0">
                <a:solidFill>
                  <a:schemeClr val="tx1"/>
                </a:solidFill>
              </a:rPr>
              <a:t>Victoria Mill Medical Centre</a:t>
            </a:r>
          </a:p>
          <a:p>
            <a:r>
              <a:rPr lang="en-GB" sz="800" dirty="0">
                <a:solidFill>
                  <a:schemeClr val="tx1"/>
                </a:solidFill>
              </a:rPr>
              <a:t>Wellfield Medical Centre</a:t>
            </a:r>
          </a:p>
          <a:p>
            <a:r>
              <a:rPr lang="en-GB" sz="800" dirty="0">
                <a:solidFill>
                  <a:schemeClr val="tx1"/>
                </a:solidFill>
              </a:rPr>
              <a:t>Whitley Road Medical Centre</a:t>
            </a:r>
          </a:p>
          <a:p>
            <a:r>
              <a:rPr lang="en-GB" sz="800" dirty="0" err="1">
                <a:solidFill>
                  <a:schemeClr val="tx1"/>
                </a:solidFill>
              </a:rPr>
              <a:t>Willowbank</a:t>
            </a:r>
            <a:r>
              <a:rPr lang="en-GB" sz="800" dirty="0">
                <a:solidFill>
                  <a:schemeClr val="tx1"/>
                </a:solidFill>
              </a:rPr>
              <a:t> Surgery</a:t>
            </a:r>
          </a:p>
        </p:txBody>
      </p:sp>
      <p:pic>
        <p:nvPicPr>
          <p:cNvPr id="3" name="dnn_dnnLOGO_imgLogo" descr="Manchester Local Care Organisation">
            <a:hlinkClick r:id="rId2" tooltip="&quot;Manchester Local Care Organisation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243" y="188640"/>
            <a:ext cx="2286000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2411760" y="198143"/>
            <a:ext cx="1944216" cy="43734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u="sng" dirty="0">
                <a:solidFill>
                  <a:sysClr val="windowText" lastClr="000000"/>
                </a:solidFill>
              </a:rPr>
              <a:t>Central Manchester GP</a:t>
            </a:r>
          </a:p>
          <a:p>
            <a:r>
              <a:rPr lang="en-GB" sz="800" dirty="0">
                <a:solidFill>
                  <a:schemeClr val="tx1"/>
                </a:solidFill>
              </a:rPr>
              <a:t>Ailsa Craig Medical Practice</a:t>
            </a:r>
          </a:p>
          <a:p>
            <a:r>
              <a:rPr lang="en-GB" sz="800" dirty="0">
                <a:solidFill>
                  <a:schemeClr val="tx1"/>
                </a:solidFill>
              </a:rPr>
              <a:t>Arch Medical Practice</a:t>
            </a:r>
          </a:p>
          <a:p>
            <a:r>
              <a:rPr lang="en-GB" sz="800" dirty="0">
                <a:solidFill>
                  <a:schemeClr val="tx1"/>
                </a:solidFill>
              </a:rPr>
              <a:t>Ashcroft Surgery</a:t>
            </a:r>
          </a:p>
          <a:p>
            <a:r>
              <a:rPr lang="en-GB" sz="800" dirty="0">
                <a:solidFill>
                  <a:schemeClr val="tx1"/>
                </a:solidFill>
              </a:rPr>
              <a:t>Ashville Surgery</a:t>
            </a:r>
          </a:p>
          <a:p>
            <a:r>
              <a:rPr lang="en-GB" sz="800" dirty="0" err="1">
                <a:solidFill>
                  <a:schemeClr val="tx1"/>
                </a:solidFill>
              </a:rPr>
              <a:t>Chorlton</a:t>
            </a:r>
            <a:r>
              <a:rPr lang="en-GB" sz="800" dirty="0">
                <a:solidFill>
                  <a:schemeClr val="tx1"/>
                </a:solidFill>
              </a:rPr>
              <a:t> Family Practice</a:t>
            </a:r>
          </a:p>
          <a:p>
            <a:r>
              <a:rPr lang="en-GB" sz="800" dirty="0" err="1">
                <a:solidFill>
                  <a:schemeClr val="tx1"/>
                </a:solidFill>
              </a:rPr>
              <a:t>Corkland</a:t>
            </a:r>
            <a:r>
              <a:rPr lang="en-GB" sz="800" dirty="0">
                <a:solidFill>
                  <a:schemeClr val="tx1"/>
                </a:solidFill>
              </a:rPr>
              <a:t> Road Medical Practice</a:t>
            </a:r>
          </a:p>
          <a:p>
            <a:r>
              <a:rPr lang="en-GB" sz="800" dirty="0" err="1">
                <a:solidFill>
                  <a:schemeClr val="tx1"/>
                </a:solidFill>
              </a:rPr>
              <a:t>Cornbrook</a:t>
            </a:r>
            <a:r>
              <a:rPr lang="en-GB" sz="800" dirty="0">
                <a:solidFill>
                  <a:schemeClr val="tx1"/>
                </a:solidFill>
              </a:rPr>
              <a:t> Medical Practice</a:t>
            </a:r>
          </a:p>
          <a:p>
            <a:r>
              <a:rPr lang="en-GB" sz="800" dirty="0">
                <a:solidFill>
                  <a:schemeClr val="tx1"/>
                </a:solidFill>
              </a:rPr>
              <a:t>Dickenson Road Medical </a:t>
            </a:r>
          </a:p>
          <a:p>
            <a:r>
              <a:rPr lang="en-GB" sz="800" dirty="0" err="1">
                <a:solidFill>
                  <a:schemeClr val="tx1"/>
                </a:solidFill>
              </a:rPr>
              <a:t>Fallowfield</a:t>
            </a:r>
            <a:r>
              <a:rPr lang="en-GB" sz="800" dirty="0">
                <a:solidFill>
                  <a:schemeClr val="tx1"/>
                </a:solidFill>
              </a:rPr>
              <a:t> Medical Centre</a:t>
            </a:r>
          </a:p>
          <a:p>
            <a:r>
              <a:rPr lang="en-GB" sz="800" dirty="0">
                <a:solidFill>
                  <a:schemeClr val="tx1"/>
                </a:solidFill>
              </a:rPr>
              <a:t>Gorton Medical Centre</a:t>
            </a:r>
          </a:p>
          <a:p>
            <a:r>
              <a:rPr lang="en-GB" sz="800" dirty="0">
                <a:solidFill>
                  <a:schemeClr val="tx1"/>
                </a:solidFill>
              </a:rPr>
              <a:t>Hawthorn Medical Centre</a:t>
            </a:r>
          </a:p>
          <a:p>
            <a:r>
              <a:rPr lang="en-GB" sz="800" dirty="0" err="1">
                <a:solidFill>
                  <a:schemeClr val="tx1"/>
                </a:solidFill>
              </a:rPr>
              <a:t>Levenshulme</a:t>
            </a:r>
            <a:r>
              <a:rPr lang="en-GB" sz="800" dirty="0">
                <a:solidFill>
                  <a:schemeClr val="tx1"/>
                </a:solidFill>
              </a:rPr>
              <a:t> Health Centre</a:t>
            </a:r>
          </a:p>
          <a:p>
            <a:r>
              <a:rPr lang="en-GB" sz="800" dirty="0">
                <a:solidFill>
                  <a:schemeClr val="tx1"/>
                </a:solidFill>
              </a:rPr>
              <a:t>Longsight Health Centre</a:t>
            </a:r>
          </a:p>
          <a:p>
            <a:r>
              <a:rPr lang="en-GB" sz="800" dirty="0">
                <a:solidFill>
                  <a:schemeClr val="tx1"/>
                </a:solidFill>
              </a:rPr>
              <a:t>Manchester Medical</a:t>
            </a:r>
          </a:p>
          <a:p>
            <a:r>
              <a:rPr lang="en-GB" sz="800" dirty="0">
                <a:solidFill>
                  <a:schemeClr val="tx1"/>
                </a:solidFill>
              </a:rPr>
              <a:t>Mount Road Surgery</a:t>
            </a:r>
          </a:p>
          <a:p>
            <a:r>
              <a:rPr lang="en-GB" sz="800" dirty="0">
                <a:solidFill>
                  <a:schemeClr val="tx1"/>
                </a:solidFill>
              </a:rPr>
              <a:t>New Bank Surgery</a:t>
            </a:r>
          </a:p>
          <a:p>
            <a:r>
              <a:rPr lang="en-GB" sz="800" dirty="0">
                <a:solidFill>
                  <a:schemeClr val="tx1"/>
                </a:solidFill>
              </a:rPr>
              <a:t>Parkside Surgery</a:t>
            </a:r>
          </a:p>
          <a:p>
            <a:r>
              <a:rPr lang="en-GB" sz="800" dirty="0">
                <a:solidFill>
                  <a:schemeClr val="tx1"/>
                </a:solidFill>
              </a:rPr>
              <a:t>Princess Road Surgery</a:t>
            </a:r>
          </a:p>
          <a:p>
            <a:r>
              <a:rPr lang="en-GB" sz="800" dirty="0">
                <a:solidFill>
                  <a:schemeClr val="tx1"/>
                </a:solidFill>
              </a:rPr>
              <a:t>Robert Derbyshire Practice</a:t>
            </a:r>
          </a:p>
          <a:p>
            <a:r>
              <a:rPr lang="en-GB" sz="800" dirty="0">
                <a:solidFill>
                  <a:schemeClr val="tx1"/>
                </a:solidFill>
              </a:rPr>
              <a:t>Surrey Lodge Group Practice</a:t>
            </a:r>
          </a:p>
          <a:p>
            <a:r>
              <a:rPr lang="en-GB" sz="800" dirty="0">
                <a:solidFill>
                  <a:schemeClr val="tx1"/>
                </a:solidFill>
              </a:rPr>
              <a:t>The Alexandra Practice</a:t>
            </a:r>
          </a:p>
          <a:p>
            <a:r>
              <a:rPr lang="en-GB" sz="800" dirty="0">
                <a:solidFill>
                  <a:schemeClr val="tx1"/>
                </a:solidFill>
              </a:rPr>
              <a:t>The Docs Surgery</a:t>
            </a:r>
          </a:p>
          <a:p>
            <a:r>
              <a:rPr lang="en-GB" sz="800" dirty="0">
                <a:solidFill>
                  <a:schemeClr val="tx1"/>
                </a:solidFill>
              </a:rPr>
              <a:t>The Range Medical Centre</a:t>
            </a:r>
          </a:p>
          <a:p>
            <a:r>
              <a:rPr lang="en-GB" sz="800" dirty="0">
                <a:solidFill>
                  <a:schemeClr val="tx1"/>
                </a:solidFill>
              </a:rPr>
              <a:t>The </a:t>
            </a:r>
            <a:r>
              <a:rPr lang="en-GB" sz="800" dirty="0" err="1">
                <a:solidFill>
                  <a:schemeClr val="tx1"/>
                </a:solidFill>
              </a:rPr>
              <a:t>Vallance</a:t>
            </a:r>
            <a:r>
              <a:rPr lang="en-GB" sz="800" dirty="0">
                <a:solidFill>
                  <a:schemeClr val="tx1"/>
                </a:solidFill>
              </a:rPr>
              <a:t> Centre</a:t>
            </a:r>
          </a:p>
          <a:p>
            <a:r>
              <a:rPr lang="en-GB" sz="800" dirty="0">
                <a:solidFill>
                  <a:schemeClr val="tx1"/>
                </a:solidFill>
              </a:rPr>
              <a:t>The </a:t>
            </a:r>
            <a:r>
              <a:rPr lang="en-GB" sz="800" dirty="0" err="1">
                <a:solidFill>
                  <a:schemeClr val="tx1"/>
                </a:solidFill>
              </a:rPr>
              <a:t>Whitswood</a:t>
            </a:r>
            <a:r>
              <a:rPr lang="en-GB" sz="800" dirty="0">
                <a:solidFill>
                  <a:schemeClr val="tx1"/>
                </a:solidFill>
              </a:rPr>
              <a:t> Practice</a:t>
            </a:r>
          </a:p>
          <a:p>
            <a:r>
              <a:rPr lang="en-GB" sz="800" dirty="0">
                <a:solidFill>
                  <a:schemeClr val="tx1"/>
                </a:solidFill>
              </a:rPr>
              <a:t>The Wilbraham Surgery</a:t>
            </a:r>
          </a:p>
          <a:p>
            <a:r>
              <a:rPr lang="en-GB" sz="800" dirty="0">
                <a:solidFill>
                  <a:schemeClr val="tx1"/>
                </a:solidFill>
              </a:rPr>
              <a:t>West Gorton Medical Centre</a:t>
            </a:r>
          </a:p>
          <a:p>
            <a:r>
              <a:rPr lang="en-GB" sz="800" dirty="0">
                <a:solidFill>
                  <a:schemeClr val="tx1"/>
                </a:solidFill>
              </a:rPr>
              <a:t>West Point Surgery</a:t>
            </a:r>
          </a:p>
          <a:p>
            <a:r>
              <a:rPr lang="en-GB" sz="800" dirty="0">
                <a:solidFill>
                  <a:schemeClr val="tx1"/>
                </a:solidFill>
              </a:rPr>
              <a:t>Wilmslow Road Medical</a:t>
            </a:r>
          </a:p>
          <a:p>
            <a:endParaRPr lang="en-GB" sz="800" dirty="0">
              <a:solidFill>
                <a:sysClr val="windowText" lastClr="000000"/>
              </a:solidFill>
            </a:endParaRPr>
          </a:p>
          <a:p>
            <a:endParaRPr lang="en-GB" sz="1200" dirty="0">
              <a:solidFill>
                <a:sysClr val="windowText" lastClr="000000"/>
              </a:solidFill>
            </a:endParaRPr>
          </a:p>
          <a:p>
            <a:endParaRPr lang="en-GB" sz="1200" dirty="0">
              <a:solidFill>
                <a:sysClr val="windowText" lastClr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63656" y="231984"/>
            <a:ext cx="1944216" cy="37349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u="sng" dirty="0">
                <a:solidFill>
                  <a:sysClr val="windowText" lastClr="000000"/>
                </a:solidFill>
              </a:rPr>
              <a:t>South Manchester GP</a:t>
            </a:r>
          </a:p>
          <a:p>
            <a:r>
              <a:rPr lang="en-GB" sz="800" dirty="0" err="1">
                <a:solidFill>
                  <a:sysClr val="windowText" lastClr="000000"/>
                </a:solidFill>
              </a:rPr>
              <a:t>Al-Shifa</a:t>
            </a:r>
            <a:r>
              <a:rPr lang="en-GB" sz="800" dirty="0">
                <a:solidFill>
                  <a:sysClr val="windowText" lastClr="000000"/>
                </a:solidFill>
              </a:rPr>
              <a:t> Medical Centre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Barlow Medical Centre</a:t>
            </a:r>
          </a:p>
          <a:p>
            <a:r>
              <a:rPr lang="en-GB" sz="800" dirty="0" err="1">
                <a:solidFill>
                  <a:sysClr val="windowText" lastClr="000000"/>
                </a:solidFill>
              </a:rPr>
              <a:t>Benchill</a:t>
            </a:r>
            <a:r>
              <a:rPr lang="en-GB" sz="800" dirty="0">
                <a:solidFill>
                  <a:sysClr val="windowText" lastClr="000000"/>
                </a:solidFill>
              </a:rPr>
              <a:t> Medical Practice</a:t>
            </a:r>
          </a:p>
          <a:p>
            <a:r>
              <a:rPr lang="en-GB" sz="800" dirty="0" err="1">
                <a:solidFill>
                  <a:sysClr val="windowText" lastClr="000000"/>
                </a:solidFill>
              </a:rPr>
              <a:t>Bodey</a:t>
            </a:r>
            <a:r>
              <a:rPr lang="en-GB" sz="800" dirty="0">
                <a:solidFill>
                  <a:sysClr val="windowText" lastClr="000000"/>
                </a:solidFill>
              </a:rPr>
              <a:t> Medical Centre</a:t>
            </a:r>
          </a:p>
          <a:p>
            <a:r>
              <a:rPr lang="en-GB" sz="800" dirty="0" err="1">
                <a:solidFill>
                  <a:sysClr val="windowText" lastClr="000000"/>
                </a:solidFill>
              </a:rPr>
              <a:t>Borchardt</a:t>
            </a:r>
            <a:r>
              <a:rPr lang="en-GB" sz="800" dirty="0">
                <a:solidFill>
                  <a:sysClr val="windowText" lastClr="000000"/>
                </a:solidFill>
              </a:rPr>
              <a:t> Medical Centre</a:t>
            </a:r>
          </a:p>
          <a:p>
            <a:r>
              <a:rPr lang="en-GB" sz="800" dirty="0" err="1">
                <a:solidFill>
                  <a:sysClr val="windowText" lastClr="000000"/>
                </a:solidFill>
              </a:rPr>
              <a:t>Bowland</a:t>
            </a:r>
            <a:r>
              <a:rPr lang="en-GB" sz="800" dirty="0">
                <a:solidFill>
                  <a:sysClr val="windowText" lastClr="000000"/>
                </a:solidFill>
              </a:rPr>
              <a:t> Road Practice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Brooklands Medical Centre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Burnage Health Centre</a:t>
            </a:r>
          </a:p>
          <a:p>
            <a:r>
              <a:rPr lang="en-GB" sz="800" dirty="0" err="1">
                <a:solidFill>
                  <a:sysClr val="windowText" lastClr="000000"/>
                </a:solidFill>
              </a:rPr>
              <a:t>Cornishway</a:t>
            </a:r>
            <a:r>
              <a:rPr lang="en-GB" sz="800" dirty="0">
                <a:solidFill>
                  <a:sysClr val="windowText" lastClr="000000"/>
                </a:solidFill>
              </a:rPr>
              <a:t> Medical Practice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David Medical Centre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Didsbury Medical Centre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Forum Health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Kingsway Medical Centre</a:t>
            </a:r>
          </a:p>
          <a:p>
            <a:r>
              <a:rPr lang="en-GB" sz="800" dirty="0" err="1">
                <a:solidFill>
                  <a:sysClr val="windowText" lastClr="000000"/>
                </a:solidFill>
              </a:rPr>
              <a:t>Ladybarn</a:t>
            </a:r>
            <a:r>
              <a:rPr lang="en-GB" sz="800" dirty="0">
                <a:solidFill>
                  <a:sysClr val="windowText" lastClr="000000"/>
                </a:solidFill>
              </a:rPr>
              <a:t> Group Practice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Maples Medical Centre</a:t>
            </a:r>
          </a:p>
          <a:p>
            <a:r>
              <a:rPr lang="en-GB" sz="800" dirty="0" err="1">
                <a:solidFill>
                  <a:sysClr val="windowText" lastClr="000000"/>
                </a:solidFill>
              </a:rPr>
              <a:t>Mauldeth</a:t>
            </a:r>
            <a:r>
              <a:rPr lang="en-GB" sz="800" dirty="0">
                <a:solidFill>
                  <a:sysClr val="windowText" lastClr="000000"/>
                </a:solidFill>
              </a:rPr>
              <a:t> Medical Centre</a:t>
            </a:r>
          </a:p>
          <a:p>
            <a:r>
              <a:rPr lang="en-GB" sz="800" dirty="0" err="1">
                <a:solidFill>
                  <a:sysClr val="windowText" lastClr="000000"/>
                </a:solidFill>
              </a:rPr>
              <a:t>Merseybank</a:t>
            </a:r>
            <a:r>
              <a:rPr lang="en-GB" sz="800" dirty="0">
                <a:solidFill>
                  <a:sysClr val="windowText" lastClr="000000"/>
                </a:solidFill>
              </a:rPr>
              <a:t> Surgery</a:t>
            </a:r>
          </a:p>
          <a:p>
            <a:r>
              <a:rPr lang="en-GB" sz="800" dirty="0" err="1">
                <a:solidFill>
                  <a:sysClr val="windowText" lastClr="000000"/>
                </a:solidFill>
              </a:rPr>
              <a:t>Northenden</a:t>
            </a:r>
            <a:r>
              <a:rPr lang="en-GB" sz="800" dirty="0">
                <a:solidFill>
                  <a:sysClr val="windowText" lastClr="000000"/>
                </a:solidFill>
              </a:rPr>
              <a:t> Group Practice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Northern Moor Medical Centre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Park Medical Practice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Peel Hall Medical Centre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R&amp;K Medical Practice</a:t>
            </a:r>
          </a:p>
          <a:p>
            <a:r>
              <a:rPr lang="en-GB" sz="800" dirty="0" err="1">
                <a:solidFill>
                  <a:sysClr val="windowText" lastClr="000000"/>
                </a:solidFill>
              </a:rPr>
              <a:t>Tregenna</a:t>
            </a:r>
            <a:r>
              <a:rPr lang="en-GB" sz="800" dirty="0">
                <a:solidFill>
                  <a:sysClr val="windowText" lastClr="000000"/>
                </a:solidFill>
              </a:rPr>
              <a:t> Medical Practice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Woodlands Medical Centre</a:t>
            </a:r>
          </a:p>
          <a:p>
            <a:endParaRPr lang="en-GB" sz="800" dirty="0">
              <a:solidFill>
                <a:sysClr val="windowText" lastClr="000000"/>
              </a:solidFill>
            </a:endParaRPr>
          </a:p>
          <a:p>
            <a:endParaRPr lang="en-GB" sz="800" dirty="0">
              <a:solidFill>
                <a:sysClr val="windowText" lastClr="000000"/>
              </a:solidFill>
            </a:endParaRPr>
          </a:p>
          <a:p>
            <a:endParaRPr lang="en-GB" sz="800" dirty="0">
              <a:solidFill>
                <a:sysClr val="windowText" lastClr="000000"/>
              </a:solidFill>
            </a:endParaRPr>
          </a:p>
          <a:p>
            <a:endParaRPr lang="en-GB" sz="1200" dirty="0">
              <a:solidFill>
                <a:sysClr val="windowText" lastClr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39752" y="3996925"/>
            <a:ext cx="5065085" cy="24564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u="sng" dirty="0">
                <a:solidFill>
                  <a:sysClr val="windowText" lastClr="000000"/>
                </a:solidFill>
              </a:rPr>
              <a:t>MCR General Enquiries Only </a:t>
            </a:r>
            <a:r>
              <a:rPr lang="en-GB" sz="1100" dirty="0">
                <a:solidFill>
                  <a:sysClr val="windowText" lastClr="000000"/>
                </a:solidFill>
              </a:rPr>
              <a:t>(do not refer patients via the below)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North Crisis Response – 0161 667 3292 / 07816 064 131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Central Crisis Response – </a:t>
            </a:r>
            <a:r>
              <a:rPr lang="en-GB" sz="800" dirty="0">
                <a:solidFill>
                  <a:schemeClr val="tx1"/>
                </a:solidFill>
              </a:rPr>
              <a:t>0161 529 6220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South Crisis Response – 07971 061 264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North Community IV – </a:t>
            </a:r>
            <a:r>
              <a:rPr lang="en-GB" sz="800" dirty="0">
                <a:solidFill>
                  <a:schemeClr val="tx1"/>
                </a:solidFill>
              </a:rPr>
              <a:t>07816 142 396</a:t>
            </a:r>
            <a:endParaRPr lang="en-GB" sz="800" dirty="0">
              <a:solidFill>
                <a:sysClr val="windowText" lastClr="000000"/>
              </a:solidFill>
            </a:endParaRPr>
          </a:p>
          <a:p>
            <a:r>
              <a:rPr lang="en-GB" sz="800" dirty="0">
                <a:solidFill>
                  <a:sysClr val="windowText" lastClr="000000"/>
                </a:solidFill>
              </a:rPr>
              <a:t>Central Community IV – </a:t>
            </a:r>
            <a:r>
              <a:rPr lang="en-GB" sz="800" dirty="0">
                <a:solidFill>
                  <a:schemeClr val="tx1"/>
                </a:solidFill>
              </a:rPr>
              <a:t>07794 006 193</a:t>
            </a:r>
            <a:endParaRPr lang="en-GB" sz="800" dirty="0">
              <a:solidFill>
                <a:sysClr val="windowText" lastClr="000000"/>
              </a:solidFill>
            </a:endParaRPr>
          </a:p>
          <a:p>
            <a:r>
              <a:rPr lang="en-GB" sz="800" dirty="0">
                <a:solidFill>
                  <a:sysClr val="windowText" lastClr="000000"/>
                </a:solidFill>
              </a:rPr>
              <a:t>South/Trafford Community IV – 07866 141 966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Care Navigators – </a:t>
            </a:r>
            <a:r>
              <a:rPr lang="en-GB" sz="800" dirty="0">
                <a:solidFill>
                  <a:sysClr val="windowText" lastClr="000000"/>
                </a:solidFill>
                <a:hlinkClick r:id="rId4"/>
              </a:rPr>
              <a:t>mft.carenavigators@mft.nhs.uk</a:t>
            </a:r>
            <a:endParaRPr lang="en-GB" sz="800" dirty="0">
              <a:solidFill>
                <a:sysClr val="windowText" lastClr="000000"/>
              </a:solidFill>
            </a:endParaRPr>
          </a:p>
          <a:p>
            <a:r>
              <a:rPr lang="en-GB" sz="800" dirty="0">
                <a:solidFill>
                  <a:sysClr val="windowText" lastClr="000000"/>
                </a:solidFill>
              </a:rPr>
              <a:t>North D2A Pathway 1 – </a:t>
            </a:r>
            <a:r>
              <a:rPr lang="en-GB" sz="800" u="sng" dirty="0">
                <a:solidFill>
                  <a:schemeClr val="tx1"/>
                </a:solidFill>
                <a:hlinkClick r:id="rId5"/>
              </a:rPr>
              <a:t>mft.span@nhs.net</a:t>
            </a:r>
            <a:r>
              <a:rPr lang="en-GB" sz="800" u="sng" dirty="0">
                <a:solidFill>
                  <a:schemeClr val="tx1"/>
                </a:solidFill>
              </a:rPr>
              <a:t> </a:t>
            </a:r>
            <a:r>
              <a:rPr lang="en-GB" sz="800" dirty="0">
                <a:solidFill>
                  <a:sysClr val="windowText" lastClr="000000"/>
                </a:solidFill>
              </a:rPr>
              <a:t>0161 667 3292 / 07773 644 831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Central D2A Pathway 1 – </a:t>
            </a:r>
            <a:r>
              <a:rPr lang="en-GB" sz="800" dirty="0">
                <a:solidFill>
                  <a:sysClr val="windowText" lastClr="000000"/>
                </a:solidFill>
                <a:hlinkClick r:id="rId6"/>
              </a:rPr>
              <a:t>mft.discharge2assessmri@nhs.net</a:t>
            </a:r>
            <a:r>
              <a:rPr lang="en-GB" sz="800" dirty="0">
                <a:solidFill>
                  <a:sysClr val="windowText" lastClr="000000"/>
                </a:solidFill>
              </a:rPr>
              <a:t>, 07970 268 664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South D2A Pathway 1 – </a:t>
            </a:r>
            <a:r>
              <a:rPr lang="en-GB" sz="800" dirty="0">
                <a:solidFill>
                  <a:sysClr val="windowText" lastClr="000000"/>
                </a:solidFill>
                <a:hlinkClick r:id="rId7"/>
              </a:rPr>
              <a:t>mft.discharge2assesssouth@nhs.net</a:t>
            </a:r>
            <a:r>
              <a:rPr lang="en-GB" sz="800" dirty="0">
                <a:solidFill>
                  <a:sysClr val="windowText" lastClr="000000"/>
                </a:solidFill>
              </a:rPr>
              <a:t>, 07971 061 306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South D2A </a:t>
            </a:r>
            <a:r>
              <a:rPr lang="en-GB" sz="800" dirty="0" err="1">
                <a:solidFill>
                  <a:sysClr val="windowText" lastClr="000000"/>
                </a:solidFill>
              </a:rPr>
              <a:t>HomePathway</a:t>
            </a:r>
            <a:r>
              <a:rPr lang="en-GB" sz="800" dirty="0">
                <a:solidFill>
                  <a:sysClr val="windowText" lastClr="000000"/>
                </a:solidFill>
              </a:rPr>
              <a:t> – </a:t>
            </a:r>
            <a:r>
              <a:rPr lang="en-GB" sz="800" dirty="0">
                <a:solidFill>
                  <a:sysClr val="windowText" lastClr="000000"/>
                </a:solidFill>
                <a:hlinkClick r:id="rId8"/>
              </a:rPr>
              <a:t>mft-south-ict-home@nhs.net</a:t>
            </a:r>
            <a:r>
              <a:rPr lang="en-GB" sz="800" dirty="0">
                <a:solidFill>
                  <a:sysClr val="windowText" lastClr="000000"/>
                </a:solidFill>
              </a:rPr>
              <a:t> , 0161 549 6173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North D2A Pathway 2 (Crumpsall Vale) – </a:t>
            </a:r>
            <a:r>
              <a:rPr lang="en-GB" sz="800" dirty="0">
                <a:solidFill>
                  <a:sysClr val="windowText" lastClr="000000"/>
                </a:solidFill>
                <a:hlinkClick r:id="rId9"/>
              </a:rPr>
              <a:t>mft.crumpsallvale@nhs.net</a:t>
            </a:r>
            <a:r>
              <a:rPr lang="en-GB" sz="800" dirty="0">
                <a:solidFill>
                  <a:sysClr val="windowText" lastClr="000000"/>
                </a:solidFill>
              </a:rPr>
              <a:t> 0161 625 8162 (Orange Bay) 0161 625 8164 (admin) / 07976071241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Central D2A Pathway 2 (Gorton Parks) – </a:t>
            </a:r>
            <a:r>
              <a:rPr lang="en-GB" sz="800" dirty="0">
                <a:solidFill>
                  <a:sysClr val="windowText" lastClr="000000"/>
                </a:solidFill>
                <a:hlinkClick r:id="rId10"/>
              </a:rPr>
              <a:t>mft.central.intermediate.care@nhs.net</a:t>
            </a:r>
            <a:r>
              <a:rPr lang="en-GB" sz="800" dirty="0">
                <a:solidFill>
                  <a:sysClr val="windowText" lastClr="000000"/>
                </a:solidFill>
              </a:rPr>
              <a:t>, 0161 230 3010 / 07813 458 689 (M-F) / 07812 404 426 (weekends)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South D2A Pathway 2 (Buccleuch Lodge) – </a:t>
            </a:r>
            <a:r>
              <a:rPr lang="en-GB" sz="800" dirty="0">
                <a:solidFill>
                  <a:sysClr val="windowText" lastClr="000000"/>
                </a:solidFill>
                <a:hlinkClick r:id="rId11"/>
              </a:rPr>
              <a:t>mft.south-intermediate-care@nhs.net</a:t>
            </a:r>
            <a:r>
              <a:rPr lang="en-GB" sz="800" dirty="0">
                <a:solidFill>
                  <a:sysClr val="windowText" lastClr="000000"/>
                </a:solidFill>
              </a:rPr>
              <a:t>, 0161 217 3943 / 07779 334 531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Manchester Control Room (D2A Pathway 1 and 2) – </a:t>
            </a:r>
            <a:r>
              <a:rPr lang="en-GB" sz="800" dirty="0">
                <a:solidFill>
                  <a:sysClr val="windowText" lastClr="000000"/>
                </a:solidFill>
                <a:hlinkClick r:id="rId12"/>
              </a:rPr>
              <a:t>control.room@manchester.gov.uk</a:t>
            </a:r>
            <a:r>
              <a:rPr lang="en-GB" sz="800" dirty="0">
                <a:solidFill>
                  <a:sysClr val="windowText" lastClr="000000"/>
                </a:solidFill>
              </a:rPr>
              <a:t>, 0161 234 5629</a:t>
            </a:r>
            <a:endParaRPr lang="en-GB" sz="1200" dirty="0">
              <a:solidFill>
                <a:sysClr val="windowText" lastClr="000000"/>
              </a:solidFill>
            </a:endParaRPr>
          </a:p>
          <a:p>
            <a:r>
              <a:rPr lang="en-GB" sz="800" dirty="0">
                <a:solidFill>
                  <a:sysClr val="windowText" lastClr="000000"/>
                </a:solidFill>
              </a:rPr>
              <a:t>D2A Pathway 3 Control Room - </a:t>
            </a:r>
            <a:r>
              <a:rPr lang="en-US" sz="800" dirty="0">
                <a:solidFill>
                  <a:sysClr val="windowText" lastClr="000000"/>
                </a:solidFill>
                <a:hlinkClick r:id="rId13"/>
              </a:rPr>
              <a:t>mft.controlroompathway3@nhs.net</a:t>
            </a:r>
            <a:r>
              <a:rPr lang="en-US" sz="800" dirty="0">
                <a:solidFill>
                  <a:sysClr val="windowText" lastClr="000000"/>
                </a:solidFill>
              </a:rPr>
              <a:t> </a:t>
            </a:r>
            <a:endParaRPr lang="en-GB" sz="300" dirty="0">
              <a:solidFill>
                <a:sysClr val="windowText" lastClr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04837" y="1045890"/>
            <a:ext cx="1495818" cy="41789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50" b="1" u="sng" dirty="0">
                <a:solidFill>
                  <a:sysClr val="windowText" lastClr="000000"/>
                </a:solidFill>
              </a:rPr>
              <a:t>Trafford GP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Altrincham Medical Practice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Barrington Medical Practice</a:t>
            </a:r>
          </a:p>
          <a:p>
            <a:r>
              <a:rPr lang="en-GB" sz="800" dirty="0" err="1">
                <a:solidFill>
                  <a:sysClr val="windowText" lastClr="000000"/>
                </a:solidFill>
              </a:rPr>
              <a:t>Bodmin</a:t>
            </a:r>
            <a:r>
              <a:rPr lang="en-GB" sz="800" dirty="0">
                <a:solidFill>
                  <a:sysClr val="windowText" lastClr="000000"/>
                </a:solidFill>
              </a:rPr>
              <a:t> Road Health Centre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Boundary House Med Centre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Brooks Bar Medical Centre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Conway Road Medical Practice</a:t>
            </a:r>
          </a:p>
          <a:p>
            <a:r>
              <a:rPr lang="en-GB" sz="800" dirty="0" err="1">
                <a:solidFill>
                  <a:sysClr val="windowText" lastClr="000000"/>
                </a:solidFill>
              </a:rPr>
              <a:t>Davyhulme</a:t>
            </a:r>
            <a:r>
              <a:rPr lang="en-GB" sz="800" dirty="0">
                <a:solidFill>
                  <a:sysClr val="windowText" lastClr="000000"/>
                </a:solidFill>
              </a:rPr>
              <a:t> Medical Centre</a:t>
            </a:r>
          </a:p>
          <a:p>
            <a:r>
              <a:rPr lang="en-GB" sz="800" dirty="0" err="1">
                <a:solidFill>
                  <a:sysClr val="windowText" lastClr="000000"/>
                </a:solidFill>
              </a:rPr>
              <a:t>Delamere</a:t>
            </a:r>
            <a:r>
              <a:rPr lang="en-GB" sz="800" dirty="0">
                <a:solidFill>
                  <a:sysClr val="windowText" lastClr="000000"/>
                </a:solidFill>
              </a:rPr>
              <a:t> Medical Centre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Derbyshire Rd. South Surgery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Family Surgery</a:t>
            </a:r>
          </a:p>
          <a:p>
            <a:r>
              <a:rPr lang="en-GB" sz="800" dirty="0" err="1">
                <a:solidFill>
                  <a:sysClr val="windowText" lastClr="000000"/>
                </a:solidFill>
              </a:rPr>
              <a:t>Firsway</a:t>
            </a:r>
            <a:r>
              <a:rPr lang="en-GB" sz="800" dirty="0">
                <a:solidFill>
                  <a:sysClr val="windowText" lastClr="000000"/>
                </a:solidFill>
              </a:rPr>
              <a:t> Health Centre</a:t>
            </a:r>
          </a:p>
          <a:p>
            <a:r>
              <a:rPr lang="en-GB" sz="800" dirty="0" err="1">
                <a:solidFill>
                  <a:sysClr val="windowText" lastClr="000000"/>
                </a:solidFill>
              </a:rPr>
              <a:t>Flixton</a:t>
            </a:r>
            <a:r>
              <a:rPr lang="en-GB" sz="800" dirty="0">
                <a:solidFill>
                  <a:sysClr val="windowText" lastClr="000000"/>
                </a:solidFill>
              </a:rPr>
              <a:t> Road Medical Centre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Gloucester House Med Centre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Gorse Hill Medical Centre       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Grove Medical Practice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Limelight Health and Wellbeing</a:t>
            </a:r>
          </a:p>
          <a:p>
            <a:r>
              <a:rPr lang="en-GB" sz="800" dirty="0" err="1">
                <a:solidFill>
                  <a:sysClr val="windowText" lastClr="000000"/>
                </a:solidFill>
              </a:rPr>
              <a:t>Lostock</a:t>
            </a:r>
            <a:r>
              <a:rPr lang="en-GB" sz="800" dirty="0">
                <a:solidFill>
                  <a:sysClr val="windowText" lastClr="000000"/>
                </a:solidFill>
              </a:rPr>
              <a:t> Medical Centre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North Trafford Group Practice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Old Trafford Medical Practice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Park Medical Practice</a:t>
            </a:r>
          </a:p>
          <a:p>
            <a:r>
              <a:rPr lang="en-GB" sz="800" dirty="0" err="1">
                <a:solidFill>
                  <a:sysClr val="windowText" lastClr="000000"/>
                </a:solidFill>
              </a:rPr>
              <a:t>Partington</a:t>
            </a:r>
            <a:r>
              <a:rPr lang="en-GB" sz="800" dirty="0">
                <a:solidFill>
                  <a:sysClr val="windowText" lastClr="000000"/>
                </a:solidFill>
              </a:rPr>
              <a:t> Central Surgery</a:t>
            </a:r>
          </a:p>
          <a:p>
            <a:r>
              <a:rPr lang="en-GB" sz="800" dirty="0" err="1">
                <a:solidFill>
                  <a:sysClr val="windowText" lastClr="000000"/>
                </a:solidFill>
              </a:rPr>
              <a:t>Partington</a:t>
            </a:r>
            <a:r>
              <a:rPr lang="en-GB" sz="800" dirty="0">
                <a:solidFill>
                  <a:sysClr val="windowText" lastClr="000000"/>
                </a:solidFill>
              </a:rPr>
              <a:t> Family Practice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Primrose  Surgery</a:t>
            </a:r>
          </a:p>
          <a:p>
            <a:r>
              <a:rPr lang="en-GB" sz="800" dirty="0" err="1">
                <a:solidFill>
                  <a:sysClr val="windowText" lastClr="000000"/>
                </a:solidFill>
              </a:rPr>
              <a:t>Riddings</a:t>
            </a:r>
            <a:r>
              <a:rPr lang="en-GB" sz="800" dirty="0">
                <a:solidFill>
                  <a:sysClr val="windowText" lastClr="000000"/>
                </a:solidFill>
              </a:rPr>
              <a:t> Family Practice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Shay Lane Medical Centre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St. Johns Medical Centre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Timperley Health Centre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Trafford Health Centre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Urmston Group Practice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Village Surgery</a:t>
            </a:r>
          </a:p>
          <a:p>
            <a:r>
              <a:rPr lang="en-GB" sz="800" dirty="0" err="1">
                <a:solidFill>
                  <a:sysClr val="windowText" lastClr="000000"/>
                </a:solidFill>
              </a:rPr>
              <a:t>Washway</a:t>
            </a:r>
            <a:r>
              <a:rPr lang="en-GB" sz="800" dirty="0">
                <a:solidFill>
                  <a:sysClr val="windowText" lastClr="000000"/>
                </a:solidFill>
              </a:rPr>
              <a:t> Road Medical Centre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West Timperley Medical Centre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79415" y="4992152"/>
            <a:ext cx="1944216" cy="834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u="sng" dirty="0">
                <a:solidFill>
                  <a:sysClr val="windowText" lastClr="000000"/>
                </a:solidFill>
              </a:rPr>
              <a:t>Manchester Residents</a:t>
            </a:r>
            <a:endParaRPr lang="en-GB" sz="800" dirty="0">
              <a:solidFill>
                <a:sysClr val="windowText" lastClr="000000"/>
              </a:solidFill>
            </a:endParaRPr>
          </a:p>
          <a:p>
            <a:r>
              <a:rPr lang="en-GB" sz="800" dirty="0">
                <a:solidFill>
                  <a:sysClr val="windowText" lastClr="000000"/>
                </a:solidFill>
              </a:rPr>
              <a:t>If you are unsure on a Service Users Local Authority there is a government website that tells you which local authority a post code belongs to:</a:t>
            </a:r>
          </a:p>
          <a:p>
            <a:r>
              <a:rPr lang="en-GB" sz="800" dirty="0">
                <a:solidFill>
                  <a:sysClr val="windowText" lastClr="000000"/>
                </a:solidFill>
                <a:hlinkClick r:id="rId14"/>
              </a:rPr>
              <a:t>http://www.gov.uk/find-local-council</a:t>
            </a:r>
            <a:endParaRPr lang="en-GB" sz="800" dirty="0">
              <a:solidFill>
                <a:sysClr val="windowText" lastClr="000000"/>
              </a:solidFill>
            </a:endParaRPr>
          </a:p>
          <a:p>
            <a:endParaRPr lang="en-GB" sz="800" dirty="0">
              <a:solidFill>
                <a:sysClr val="windowText" lastClr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9415" y="6309319"/>
            <a:ext cx="7920977" cy="4927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u="sng" dirty="0">
                <a:solidFill>
                  <a:sysClr val="windowText" lastClr="000000"/>
                </a:solidFill>
              </a:rPr>
              <a:t>Escalations</a:t>
            </a:r>
            <a:endParaRPr lang="en-GB" sz="1100" dirty="0">
              <a:solidFill>
                <a:sysClr val="windowText" lastClr="000000"/>
              </a:solidFill>
            </a:endParaRPr>
          </a:p>
          <a:p>
            <a:r>
              <a:rPr lang="en-GB" sz="800" dirty="0">
                <a:solidFill>
                  <a:sysClr val="windowText" lastClr="000000"/>
                </a:solidFill>
              </a:rPr>
              <a:t>North MCR Lead (Carol Kavanagh) – 07866 363 152	Central MCR Lead (Karen Thomas) – 07811 806 969	South MCR Lead (Diane Charnley) – 07341 733 799 </a:t>
            </a:r>
          </a:p>
          <a:p>
            <a:r>
              <a:rPr lang="en-GB" sz="800" dirty="0">
                <a:solidFill>
                  <a:sysClr val="windowText" lastClr="000000"/>
                </a:solidFill>
              </a:rPr>
              <a:t>Social Care Lead for Hospitals/MCR (Joe Kelly) – 07870 983 601	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152746" y="6606888"/>
            <a:ext cx="883750" cy="1952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V8.0 Dec 2022</a:t>
            </a:r>
          </a:p>
        </p:txBody>
      </p:sp>
    </p:spTree>
    <p:extLst>
      <p:ext uri="{BB962C8B-B14F-4D97-AF65-F5344CB8AC3E}">
        <p14:creationId xmlns:p14="http://schemas.microsoft.com/office/powerpoint/2010/main" val="291789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B1433709217D4F87F71CAACD49F532" ma:contentTypeVersion="5" ma:contentTypeDescription="Create a new document." ma:contentTypeScope="" ma:versionID="d31f4f6b0897527a0baa870650a926f3">
  <xsd:schema xmlns:xsd="http://www.w3.org/2001/XMLSchema" xmlns:xs="http://www.w3.org/2001/XMLSchema" xmlns:p="http://schemas.microsoft.com/office/2006/metadata/properties" xmlns:ns2="688ef32f-177e-4410-9ff7-5ab767bea8e6" xmlns:ns3="59432374-73d3-4694-a83a-51dc4484728e" targetNamespace="http://schemas.microsoft.com/office/2006/metadata/properties" ma:root="true" ma:fieldsID="2170cf3989c188f4ebddbc1a58c97524" ns2:_="" ns3:_="">
    <xsd:import namespace="688ef32f-177e-4410-9ff7-5ab767bea8e6"/>
    <xsd:import namespace="59432374-73d3-4694-a83a-51dc448472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8ef32f-177e-4410-9ff7-5ab767bea8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432374-73d3-4694-a83a-51dc4484728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CA716E-7B6D-43C7-AA60-3D59926AFB91}"/>
</file>

<file path=customXml/itemProps2.xml><?xml version="1.0" encoding="utf-8"?>
<ds:datastoreItem xmlns:ds="http://schemas.openxmlformats.org/officeDocument/2006/customXml" ds:itemID="{D6D3E807-E12C-496E-994F-4E23762107C2}"/>
</file>

<file path=customXml/itemProps3.xml><?xml version="1.0" encoding="utf-8"?>
<ds:datastoreItem xmlns:ds="http://schemas.openxmlformats.org/officeDocument/2006/customXml" ds:itemID="{385835B1-0CEA-4A83-A8ED-6A23909BDEA7}"/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1612</Words>
  <Application>Microsoft Office PowerPoint</Application>
  <PresentationFormat>On-screen Show (4:3)</PresentationFormat>
  <Paragraphs>229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Channon Mike (R0A) Manchester University NHS FT</dc:creator>
  <cp:lastModifiedBy>Channon Mike (R0A) Manchester University NHS FT</cp:lastModifiedBy>
  <cp:revision>161</cp:revision>
  <cp:lastPrinted>2020-07-01T20:59:29Z</cp:lastPrinted>
  <dcterms:created xsi:type="dcterms:W3CDTF">2020-06-10T15:31:09Z</dcterms:created>
  <dcterms:modified xsi:type="dcterms:W3CDTF">2022-12-21T16:31:02Z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0x010100B2B1433709217D4F87F71CAACD49F532</vt:lpwstr>
  </property>
</Properties>
</file>